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9" Type="http://schemas.openxmlformats.org/officeDocument/2006/relationships/viewProps" Target="viewProps.xml" /><Relationship Id="rId20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11" Type="http://schemas.openxmlformats.org/officeDocument/2006/relationships/tableStyles" Target="tableStyles.xml" /><Relationship Id="rId21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8.png" /><Relationship Id="rId2" Type="http://schemas.openxmlformats.org/officeDocument/2006/relationships/image" Target="../media/image57.png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Veranstaltung findet nächste Woche statt!</a:t>
            </a:r>
          </a:p>
          <a:p>
            <a:pPr lvl="0"/>
            <a:r>
              <a:rPr/>
              <a:t>Zu viel los zum Semesterende? Sie können früher abgeben!</a:t>
            </a:r>
          </a:p>
          <a:p>
            <a:pPr lvl="0"/>
            <a:r>
              <a:rPr/>
              <a:t>Bitte bitte bitte beachten Sie die zur Verfügung gestellten Materialien!</a:t>
            </a:r>
          </a:p>
          <a:p>
            <a:pPr lvl="0"/>
            <a:r>
              <a:rPr/>
              <a:t>Nachtrag Stacked Area Charts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3162300"/>
                <a:gridCol w="3048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Von der Stichprobe auf die Grundgesamtheit schließen</a:t>
            </a:r>
          </a:p>
          <a:p>
            <a:pPr lvl="0"/>
            <a:r>
              <a:rPr/>
              <a:t>Berücksichtigt Zufallsfehler und Unsicherheit</a:t>
            </a:r>
          </a:p>
          <a:p>
            <a:pPr lvl="0"/>
            <a:r>
              <a:rPr/>
              <a:t>Zentral: </a:t>
            </a:r>
            <a:r>
              <a:rPr b="1"/>
              <a:t>Wahrscheinlichkeit</a:t>
            </a:r>
            <a:r>
              <a:rPr/>
              <a:t>, </a:t>
            </a:r>
            <a:r>
              <a:rPr b="1"/>
              <a:t>Stichprobenverteilung</a:t>
            </a:r>
            <a:r>
              <a:rPr/>
              <a:t>, </a:t>
            </a:r>
            <a:r>
              <a:rPr b="1"/>
              <a:t>Testen von Hypothesen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Was ist der Erwartungswert?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Erwartungswert (fairer Würfel): 3.5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Diese Verteilung erlaubt uns Aussagen über:</a:t>
            </a:r>
          </a:p>
          <a:p>
            <a:pPr lvl="1"/>
            <a:r>
              <a:rPr/>
              <a:t>Vertrauensbereiche (Konfidenzintervalle)</a:t>
            </a:r>
          </a:p>
          <a:p>
            <a:pPr lvl="1"/>
            <a:r>
              <a:rPr/>
              <a:t>Signifikanztests (z. B. t-Test)</a:t>
            </a:r>
          </a:p>
          <a:p>
            <a:pPr lvl="0"/>
            <a:r>
              <a:rPr b="1"/>
              <a:t>Beispiel</a:t>
            </a:r>
            <a:r>
              <a:rPr/>
              <a:t>: Ist ein Würfel gezinkt?</a:t>
            </a:r>
          </a:p>
          <a:p>
            <a:pPr lvl="0"/>
            <a:r>
              <a:rPr/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Stichprobenverteilung zum 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Die </a:t>
                </a:r>
                <a:r>
                  <a:rPr b="1"/>
                  <a:t>Stichprobenverteilung der Mittelwerte</a:t>
                </a:r>
                <a:r>
                  <a:rPr/>
                  <a:t> zeigt: Wie stark Mittelwerte </a:t>
                </a:r>
                <a:r>
                  <a:rPr b="1"/>
                  <a:t>zufällig schwanken</a:t>
                </a:r>
                <a:r>
                  <a:rPr/>
                  <a:t>, selbst wenn H₀ stimmt</a:t>
                </a:r>
              </a:p>
              <a:p>
                <a:pPr lvl="0"/>
                <a:r>
                  <a:rPr/>
                  <a:t>Diese Schwankung hat eine Streuung: den </a:t>
                </a:r>
                <a:r>
                  <a:rPr b="1"/>
                  <a:t>Standardfehler (SE)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Der t-Test prüft, ob der beobachtete Mittelwert </a:t>
                </a:r>
                <a:r>
                  <a:rPr b="1"/>
                  <a:t>außerhalb</a:t>
                </a:r>
                <a:r>
                  <a:rPr/>
                  <a:t> dieser erwarteten Schwankung liegt</a:t>
                </a:r>
              </a:p>
            </p:txBody>
          </p:sp>
        </mc:Choice>
      </mc:AlternateContent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rPr/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rPr/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rPr/>
              <a:t> → Kein ausreichender Hinweis auf Manipulation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 signifikantes Ergebnis heißt nicht, dass es „wichtig“ ist</a:t>
            </a:r>
          </a:p>
          <a:p>
            <a:pPr lvl="0"/>
            <a:r>
              <a:rPr/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rPr/>
              <a:t>Immer im Kontext interpretieren (Effektgröße, Relevanz)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rPr/>
              <a:t> war Chemiker und Statistiker bei der Guinness-Brauerei (Anfang 1900er).</a:t>
            </a:r>
          </a:p>
          <a:p>
            <a:pPr lvl="0"/>
            <a:r>
              <a:rPr/>
              <a:t>Aufgabe: Qualitätskontrolle (z. B. Stärkegehalt von Gerste messen).</a:t>
            </a:r>
          </a:p>
          <a:p>
            <a:pPr lvl="0"/>
            <a:r>
              <a:rPr/>
              <a:t>Problem: Nur </a:t>
            </a:r>
            <a:r>
              <a:rPr b="1"/>
              <a:t>kleine Stichproben</a:t>
            </a:r>
            <a:r>
              <a:rPr/>
              <a:t> pro Tag (z. B. n = 4 oder 5).</a:t>
            </a:r>
          </a:p>
          <a:p>
            <a:pPr lvl="0"/>
            <a:r>
              <a:rPr/>
              <a:t>Damalige Statistik: Basierte auf </a:t>
            </a:r>
            <a:r>
              <a:rPr b="1"/>
              <a:t>großen Stichproben</a:t>
            </a:r>
            <a:r>
              <a:rPr/>
              <a:t> und der </a:t>
            </a:r>
            <a:r>
              <a:rPr b="1"/>
              <a:t>Normalverteilung</a:t>
            </a:r>
            <a:r>
              <a:rPr/>
              <a:t>.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statistische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Ziel: Testen, ob der Mittelwert von Proben vom Sollwert abweicht.</a:t>
                </a:r>
              </a:p>
              <a:p>
                <a:pPr lvl="0"/>
                <a:r>
                  <a:rPr/>
                  <a:t>Normalformel: [  ] → funktioniert nur, wenn </a:t>
                </a:r>
                <a:r>
                  <a:rPr b="1"/>
                  <a:t>σ</a:t>
                </a:r>
                <a:r>
                  <a:rPr/>
                  <a:t> (Standardabweichung der Grundgesamtheit) bekannt ist.</a:t>
                </a:r>
              </a:p>
              <a:p>
                <a:pPr lvl="0"/>
                <a:r>
                  <a:rPr/>
                  <a:t>Bei kleinen n musste Gosset stattdessen </a:t>
                </a:r>
                <a:r>
                  <a:rPr b="1"/>
                  <a:t>s</a:t>
                </a:r>
                <a:r>
                  <a:rPr/>
                  <a:t> (Stichprobenstandardabweichung) verwenden: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acc>
                            <m:accPr>
                              <m:chr m:val="‾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μ</m:t>
                          </m:r>
                        </m:num>
                        <m:den>
                          <m:r>
                            <m:t>s</m:t>
                          </m:r>
                          <m:r>
                            <m:rPr>
                              <m:sty m:val="p"/>
                            </m:rPr>
                            <m:t>/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Folge: Diese Teststatistik </a:t>
                </a:r>
                <a:r>
                  <a:rPr b="1"/>
                  <a:t>folgt nicht mehr der Normalverteilung</a:t>
                </a:r>
                <a:r>
                  <a:rPr/>
                  <a:t>.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Gosset zeigte: Die neue Verteilung hängt von der Anzahl an Beobachtungen ab → </a:t>
            </a:r>
            <a:r>
              <a:rPr b="1"/>
              <a:t>Freiheitsgrade (n−1)</a:t>
            </a:r>
            <a:r>
              <a:rPr/>
              <a:t>.</a:t>
            </a:r>
          </a:p>
          <a:p>
            <a:pPr lvl="0"/>
            <a:r>
              <a:rPr/>
              <a:t>Daraus entstand eine neue Verteilung: die </a:t>
            </a:r>
            <a:r>
              <a:rPr b="1"/>
              <a:t>t-Verteilung mit df</a:t>
            </a:r>
            <a:r>
              <a:rPr/>
              <a:t>.</a:t>
            </a:r>
          </a:p>
          <a:p>
            <a:pPr lvl="0"/>
            <a:r>
              <a:rPr/>
              <a:t>Diese berücksichtigt die </a:t>
            </a:r>
            <a:r>
              <a:rPr b="1"/>
              <a:t>größere Unsicherheit bei kleinen n</a:t>
            </a:r>
            <a:r>
              <a:rPr/>
              <a:t> durch dickere „Schwänze“ (heavy tails).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Guinness verbot es Mitarbeitern, unter eigenem Namen zu publizieren.</a:t>
            </a:r>
          </a:p>
          <a:p>
            <a:pPr lvl="0"/>
            <a:r>
              <a:rPr/>
              <a:t>Gosset veröffentlichte 1908 unter dem Pseudonym </a:t>
            </a:r>
            <a:r>
              <a:rPr b="1"/>
              <a:t>„Student“</a:t>
            </a:r>
            <a:r>
              <a:rPr/>
              <a:t>:</a:t>
            </a:r>
          </a:p>
          <a:p>
            <a:pPr lvl="1"/>
            <a:r>
              <a:rPr i="1"/>
              <a:t>„The Probable Error of a Mean“</a:t>
            </a:r>
            <a:r>
              <a:rPr/>
              <a:t> (in </a:t>
            </a:r>
            <a:r>
              <a:rPr i="1"/>
              <a:t>Biometrika</a:t>
            </a:r>
            <a:r>
              <a:rPr/>
              <a:t>)</a:t>
            </a:r>
          </a:p>
          <a:p>
            <a:pPr lvl="0"/>
            <a:r>
              <a:rPr/>
              <a:t>Der t-Test wurde dadurch bekannt als </a:t>
            </a:r>
            <a:r>
              <a:rPr b="1"/>
              <a:t>„Student’s t-Test“</a:t>
            </a:r>
            <a:r>
              <a:rPr/>
              <a:t>.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unterschiedlicher t-Verteilungen</a:t>
            </a:r>
          </a:p>
        </p:txBody>
      </p:sp>
      <p:pic>
        <p:nvPicPr>
          <p:cNvPr descr="Statistik_Seminar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Anzahl der </a:t>
            </a:r>
            <a:r>
              <a:rPr b="1"/>
              <a:t>unabhängigen Informationen</a:t>
            </a:r>
            <a:r>
              <a:rPr/>
              <a:t>, die zur Schätzung einer Größe verfügbar sind.</a:t>
            </a:r>
          </a:p>
          <a:p>
            <a:pPr lvl="0"/>
            <a:r>
              <a:rPr/>
              <a:t>Bei der Berechnung der </a:t>
            </a:r>
            <a:r>
              <a:rPr b="1"/>
              <a:t>Stichprobenvarianz</a:t>
            </a:r>
            <a:r>
              <a:rPr/>
              <a:t> geht 1 Freiheitsgrad verloren: [ df = n - 1 ] (weil der Mittelwert bereits aus den Daten berechnet wurde)</a:t>
            </a:r>
          </a:p>
          <a:p>
            <a:pPr lvl="0"/>
            <a:r>
              <a:rPr/>
              <a:t>Freiheitsgrade bestimmen die </a:t>
            </a:r>
            <a:r>
              <a:rPr b="1"/>
              <a:t>Form der t-Verteilung</a:t>
            </a:r>
            <a:r>
              <a:rPr/>
              <a:t>:</a:t>
            </a:r>
          </a:p>
          <a:p>
            <a:pPr lvl="1"/>
            <a:r>
              <a:rPr/>
              <a:t>Wenige df → </a:t>
            </a:r>
            <a:r>
              <a:rPr b="1"/>
              <a:t>dickere Randbereiche</a:t>
            </a:r>
          </a:p>
          <a:p>
            <a:pPr lvl="1"/>
            <a:r>
              <a:rPr/>
              <a:t>Viele df → t-Verteilung nähert sich der </a:t>
            </a:r>
            <a:r>
              <a:rPr b="1"/>
              <a:t>Normalverteilung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Freiheitsgrade sind wichtig für:</a:t>
            </a:r>
          </a:p>
          <a:p>
            <a:pPr lvl="1"/>
            <a:r>
              <a:rPr/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rPr/>
              <a:t> und </a:t>
            </a:r>
            <a:r>
              <a:rPr b="1"/>
              <a:t>p-Werte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rPr/>
              <a:t>: Variante für ungleiche Varianzen</a:t>
            </a:r>
          </a:p>
          <a:p>
            <a:pPr lvl="1"/>
            <a:r>
              <a:rPr/>
              <a:t>Anwendungsbeispiel: Wenn die Streuung in beiden Gruppen deutlich unterschiedlich ist</a:t>
            </a:r>
          </a:p>
          <a:p>
            <a:pPr lvl="1"/>
            <a:r>
              <a:rPr/>
              <a:t>Angepasste Freiheitsgrade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Chi-Quadrat-Test für Häufigkeiten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Nachtrag</a:t>
            </a:r>
          </a:p>
        </p:txBody>
      </p:sp>
      <p:pic>
        <p:nvPicPr>
          <p:cNvPr descr="images/schulden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schulden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15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rPr/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rPr/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rPr/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rPr/>
              <a:t>: Statt “Ist der mittlere Würfelwert 3.5?” → “Sind alle Würfelseiten gleich häufig?”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Situation</a:t>
            </a:r>
            <a:r>
              <a:rPr/>
              <a:t>: Ein Freund behauptet, sein Würfel sei fair</a:t>
            </a:r>
          </a:p>
          <a:p>
            <a:pPr lvl="0" indent="0" marL="0">
              <a:buNone/>
            </a:pPr>
            <a:r>
              <a:rPr b="1"/>
              <a:t>Daten sammeln</a:t>
            </a:r>
            <a:r>
              <a:rPr/>
              <a:t>: 60 Würfe</a:t>
            </a:r>
          </a:p>
          <a:p>
            <a:pPr lvl="0"/>
            <a:r>
              <a:rPr/>
              <a:t>1er: 8 mal</a:t>
            </a:r>
          </a:p>
          <a:p>
            <a:pPr lvl="0"/>
            <a:r>
              <a:rPr/>
              <a:t>2er: 12 mal</a:t>
            </a:r>
          </a:p>
          <a:p>
            <a:pPr lvl="0"/>
            <a:r>
              <a:rPr/>
              <a:t>3er: 9 mal</a:t>
            </a:r>
          </a:p>
          <a:p>
            <a:pPr lvl="0"/>
            <a:r>
              <a:rPr/>
              <a:t>4er: 11 mal</a:t>
            </a:r>
          </a:p>
          <a:p>
            <a:pPr lvl="0"/>
            <a:r>
              <a:rPr/>
              <a:t>5er: 10 mal</a:t>
            </a:r>
          </a:p>
          <a:p>
            <a:pPr lvl="0"/>
            <a:r>
              <a:rPr/>
              <a:t>6er: 10 mal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Fragen</a:t>
            </a:r>
            <a:r>
              <a:rPr/>
              <a:t>:</a:t>
            </a:r>
          </a:p>
          <a:p>
            <a:pPr lvl="0"/>
            <a:r>
              <a:rPr/>
              <a:t>Ist dieser Würfel fair?</a:t>
            </a:r>
          </a:p>
          <a:p>
            <a:pPr lvl="0"/>
            <a:r>
              <a:rPr/>
              <a:t>Wie können wir das statistisch testen?</a:t>
            </a:r>
          </a:p>
          <a:p>
            <a:pPr lvl="0"/>
            <a:r>
              <a:rPr/>
              <a:t>Was erwarten wir bei einem fairen Würfel?</a:t>
            </a:r>
          </a:p>
          <a:p>
            <a:pPr lvl="0" indent="0" marL="0">
              <a:buNone/>
            </a:pPr>
            <a:r>
              <a:rPr b="1"/>
              <a:t>Bei fairem Würfel</a:t>
            </a:r>
            <a:r>
              <a:rPr/>
              <a:t>: Jede Zahl sollte etwa 10 mal fallen (60 ÷ 6 = 10)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</a:t>
            </a:r>
          </a:p>
          <a:p>
            <a:pPr lvl="1"/>
            <a:r>
              <a:rPr/>
              <a:t>Nominal (Geschlecht, Farben, Würfelzahlen)</a:t>
            </a:r>
          </a:p>
          <a:p>
            <a:pPr lvl="1"/>
            <a:r>
              <a:rPr/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Chi-Quadrat-Test: Grundprinzip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Kernidee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 (observed)</a:t>
                </a:r>
              </a:p>
              <a:p>
                <a:pPr lvl="1"/>
                <a:r>
                  <a:rPr/>
                  <a:t>E: erwartete Häufigkeit (expected)</a:t>
                </a:r>
              </a:p>
              <a:p>
                <a:pPr lvl="0"/>
                <a:r>
                  <a:rPr b="1"/>
                  <a:t>Logik</a:t>
                </a:r>
                <a:r>
                  <a:rPr/>
                  <a:t>: Große Abweichungen → große χ²-Werte → Hinweis auf Unterschied</a:t>
                </a:r>
              </a:p>
            </p:txBody>
          </p:sp>
        </mc:Choice>
      </mc:AlternateContent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Beobachtet vs Erwartet</a:t>
            </a:r>
          </a:p>
        </p:txBody>
      </p:sp>
      <p:pic>
        <p:nvPicPr>
          <p:cNvPr descr="Statistik_Seminar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Automatischer Chi-Quadrat-Test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Kompakte Ausgabe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"χ²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statistic,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df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parameter,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p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p.value,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χ² = 1 | df = 5 | p = 0.9626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rPr/>
              <a:t>: df = Kategorien - 1 = 6 - 1 = 5</a:t>
            </a:r>
          </a:p>
          <a:p>
            <a:pPr lvl="0"/>
            <a:r>
              <a:rPr b="1"/>
              <a:t>Warum -1?</a:t>
            </a:r>
            <a:r>
              <a:rPr/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rPr/>
              <a:t>: Mehr Freiheitsgrade → höhere kritische Werte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Kritische Werte anzeigen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95%-Quantil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99%-Quantil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rPr/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rPr/>
              <a:t>: Ist unser Würfel fair?</a:t>
            </a:r>
          </a:p>
          <a:p>
            <a:pPr lvl="0"/>
            <a:r>
              <a:rPr b="1"/>
              <a:t>H₀</a:t>
            </a:r>
            <a:r>
              <a:rPr/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rPr/>
              <a:t>: Mindestens eine Seite weicht ab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Unser Würfeltest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rPr/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rPr/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
X-squared = 6.942, df = 5, p-value = 0.225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rPr/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rPr/>
              <a:t>: Haben drei verschiedene Würfel die gleiche Verteilung?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rPr/>
              <a:t>Jeder Würfelwurf unabhängig</a:t>
            </a:r>
          </a:p>
          <a:p>
            <a:pPr lvl="1"/>
            <a:r>
              <a:rPr/>
              <a:t>Keine wiederholten Messungen derselben Person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 b="1"/>
              <a:t>Erwartete Häufigkeiten ≥ 5</a:t>
            </a:r>
          </a:p>
          <a:p>
            <a:pPr lvl="1"/>
            <a:r>
              <a:rPr/>
              <a:t>In jeder Zelle der Tabelle</a:t>
            </a:r>
          </a:p>
          <a:p>
            <a:pPr lvl="1"/>
            <a:r>
              <a:rPr/>
              <a:t>Bei Verletzung: Kategorien zusammenfassen oder andere Tests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bei kleinen Stichproben: Fisher’s Exakter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Wann</a:t>
            </a:r>
            <a:r>
              <a:rPr/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rPr/>
              <a:t>: Exakte p-Werte, keine Approximation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pic>
        <p:nvPicPr>
          <p:cNvPr descr="Statistik_Seminar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Mosaikplots</a:t>
            </a:r>
          </a:p>
        </p:txBody>
      </p:sp>
      <p:pic>
        <p:nvPicPr>
          <p:cNvPr descr="Statistik_Seminar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rPr/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rPr/>
              <a:t>: Unabhängigkeitstest (Alter × Farbpräferenz)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rPr/>
              <a:t>: Ist ein neues Medikament wirksam?</a:t>
            </a:r>
          </a:p>
          <a:p>
            <a:pPr lvl="0"/>
            <a:r>
              <a:rPr b="1"/>
              <a:t>Test</a:t>
            </a:r>
            <a:r>
              <a:rPr/>
              <a:t>: Unabhängigkeitstest (Behandlung × Heilung)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rPr/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rPr/>
              <a:t>: Anpassungstest (beobachtete vs erwartete Produktverteilung)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TEIL 2: Vertiefung - Residuenanalyse und 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Problem der bisherigen Analyse:</a:t>
            </a:r>
          </a:p>
          <a:p>
            <a:pPr lvl="0"/>
            <a:r>
              <a:rPr/>
              <a:t>Chi-Quadrat-Test sagt nur “es gibt einen Unterschied”</a:t>
            </a:r>
          </a:p>
          <a:p>
            <a:pPr lvl="0"/>
            <a:r>
              <a:rPr b="1"/>
              <a:t>Aber nicht:</a:t>
            </a:r>
            <a:r>
              <a:rPr/>
              <a:t> Wo? Wie stark? Praktisch relevant?</a:t>
            </a:r>
          </a:p>
          <a:p>
            <a:pPr lvl="0" indent="0" marL="0">
              <a:buNone/>
            </a:pPr>
            <a:r>
              <a:rPr b="1"/>
              <a:t>Lösung:</a:t>
            </a:r>
          </a:p>
          <a:p>
            <a:pPr lvl="0"/>
            <a:r>
              <a:rPr b="1"/>
              <a:t>Residuenanalyse</a:t>
            </a:r>
            <a:r>
              <a:rPr/>
              <a:t>: Wo sind die Unterschiede?</a:t>
            </a:r>
          </a:p>
          <a:p>
            <a:pPr lvl="0"/>
            <a:r>
              <a:rPr b="1"/>
              <a:t>Effektstärken</a:t>
            </a:r>
            <a:r>
              <a:rPr/>
              <a:t>: Wie stark sind sie?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Residuenanalyse: Die 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  <a:r>
                  <a:rPr/>
                  <a:t> Chi-Quadrat-Test sagt nur “es gibt einen Unterschied”</a:t>
                </a:r>
              </a:p>
              <a:p>
                <a:pPr lvl="0" indent="0" marL="0">
                  <a:buNone/>
                </a:pPr>
                <a:r>
                  <a:rPr b="1"/>
                  <a:t>Die Lösung:</a:t>
                </a:r>
                <a:r>
                  <a:rPr/>
                  <a:t> Residuen zeigen </a:t>
                </a:r>
                <a:r>
                  <a:rPr b="1"/>
                  <a:t>wo</a:t>
                </a:r>
                <a:r>
                  <a:rPr/>
                  <a:t> die Unterschiede liegen</a:t>
                </a:r>
              </a:p>
              <a:p>
                <a:pPr lvl="0" indent="0" marL="0">
                  <a:buNone/>
                </a:pPr>
                <a:r>
                  <a:rPr b="1"/>
                  <a:t>Was sind Residuen?</a:t>
                </a:r>
              </a:p>
              <a:p>
                <a:pPr lvl="0"/>
                <a:r>
                  <a:rPr b="1"/>
                  <a:t>Rohresiduen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</m:oMath>
                </a14:m>
                <a:r>
                  <a:rPr/>
                  <a:t> (Beobachtet - Erwartet)</a:t>
                </a:r>
              </a:p>
              <a:p>
                <a:pPr lvl="0"/>
                <a:r>
                  <a:rPr b="1"/>
                  <a:t>Problem der Rohresiduen</a:t>
                </a:r>
                <a:r>
                  <a:rPr/>
                  <a:t>: Schwer zu interpretieren (ist +3 viel oder wenig?)</a:t>
                </a:r>
              </a:p>
              <a:p>
                <a:pPr lvl="0"/>
                <a:r>
                  <a:rPr b="1"/>
                  <a:t>Lösung</a:t>
                </a:r>
                <a:r>
                  <a:rPr/>
                  <a:t>: Standardisierte Residuen - vergleichbar zwischen verschiedenen Zellen</a:t>
                </a:r>
              </a:p>
            </p:txBody>
          </p:sp>
        </mc:Choice>
      </mc:AlternateContent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Rohresiduen zu standardisierten Residuen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Rohresiduen-Problem:</a:t>
            </a:r>
            <a:r>
              <a:rPr/>
              <a:t> - Zelle A: +3 (von erwartet 10) - Zelle B: +3 (von erwartet 100) - Gleiche Abweichung, aber sehr unterschiedliche Bedeutung!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Standardisierte Residuen: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O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E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E</m:t>
                            </m:r>
                          </m:e>
                        </m:rad>
                      </m:den>
                    </m:f>
                  </m:oMath>
                </a14:m>
                <a:r>
                  <a:rPr/>
                  <a:t> - Berücksichtigen die “natürliche” Schwankung - Werden vergleichbar zwischen Zellen - Größere erwartete Werte → größere natürliche Schwankung</a:t>
                </a:r>
              </a:p>
            </p:txBody>
          </p:sp>
        </mc:Choice>
      </mc:AlternateContent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Intuitive Interpretation:</a:t>
            </a:r>
          </a:p>
          <a:p>
            <a:pPr lvl="0"/>
            <a:r>
              <a:rPr b="1"/>
              <a:t>sr = 0</a:t>
            </a:r>
            <a:r>
              <a:rPr/>
              <a:t>: Genau wie erwartet</a:t>
            </a:r>
          </a:p>
          <a:p>
            <a:pPr lvl="0"/>
            <a:r>
              <a:rPr b="1"/>
              <a:t>sr = +1</a:t>
            </a:r>
            <a:r>
              <a:rPr/>
              <a:t>: Ein bisschen mehr als erwartet</a:t>
            </a:r>
          </a:p>
          <a:p>
            <a:pPr lvl="0"/>
            <a:r>
              <a:rPr b="1"/>
              <a:t>sr = +2</a:t>
            </a:r>
            <a:r>
              <a:rPr/>
              <a:t>: Deutlich mehr als erwartet</a:t>
            </a:r>
          </a:p>
          <a:p>
            <a:pPr lvl="0"/>
            <a:r>
              <a:rPr b="1"/>
              <a:t>sr = +3</a:t>
            </a:r>
            <a:r>
              <a:rPr/>
              <a:t>: Sehr viel mehr als erwartet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Interpretationsrichtlinien:</a:t>
                </a:r>
                <a:r>
                  <a:rPr/>
                  <a:t>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&lt;</m:t>
                    </m:r>
                    <m:r>
                      <m:t>2</m:t>
                    </m:r>
                  </m:oMath>
                </a14:m>
                <a:r>
                  <a:rPr/>
                  <a:t>: Noch im normalen Bereich der Zufallsschwankung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2</m:t>
                    </m:r>
                  </m:oMath>
                </a14:m>
                <a:r>
                  <a:rPr/>
                  <a:t>: Ungewöhnlich - vermutlich nicht nur Zufall 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3</m:t>
                    </m:r>
                  </m:oMath>
                </a14:m>
                <a:r>
                  <a:rPr/>
                  <a:t>: Sehr ungewöhnlich - fast sicher nicht nur Zufall</a:t>
                </a:r>
              </a:p>
              <a:p>
                <a:pPr lvl="0" indent="0" marL="0">
                  <a:buNone/>
                </a:pPr>
                <a:r>
                  <a:rPr b="1"/>
                  <a:t>Vorzeichen:</a:t>
                </a:r>
                <a:r>
                  <a:rPr/>
                  <a:t> - </a:t>
                </a:r>
                <a:r>
                  <a:rPr b="1"/>
                  <a:t>Positiv (+)</a:t>
                </a:r>
                <a:r>
                  <a:rPr/>
                  <a:t>: Mehr als erwartet - </a:t>
                </a:r>
                <a:r>
                  <a:rPr b="1"/>
                  <a:t>Negativ (-)</a:t>
                </a:r>
                <a:r>
                  <a:rPr/>
                  <a:t>: Weniger als erwartet</a:t>
                </a:r>
              </a:p>
            </p:txBody>
          </p:sp>
        </mc:Choice>
      </mc:AlternateContent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Problem mit p-Werten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p-Wert beantwortet nur:</a:t>
            </a:r>
          </a:p>
          <a:p>
            <a:pPr lvl="0"/>
            <a:r>
              <a:rPr/>
              <a:t>Gibt es einen Effekt?” (Ja/Nein)</a:t>
            </a:r>
          </a:p>
          <a:p>
            <a:pPr lvl="0"/>
            <a:r>
              <a:rPr/>
              <a:t>Wird bei großen Stichproben fast immer signifikant</a:t>
            </a:r>
          </a:p>
          <a:p>
            <a:pPr lvl="0" indent="0" marL="0">
              <a:buNone/>
            </a:pPr>
            <a:r>
              <a:rPr b="1"/>
              <a:t>p-Wert sagt NICHT:</a:t>
            </a:r>
          </a:p>
          <a:p>
            <a:pPr lvl="0"/>
            <a:r>
              <a:rPr/>
              <a:t>Wie stark ist der Effekt?</a:t>
            </a:r>
          </a:p>
          <a:p>
            <a:pPr lvl="0"/>
            <a:r>
              <a:rPr/>
              <a:t>Ist der Effekt praktisch relevant?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Beispiel Problem:</a:t>
            </a:r>
          </a:p>
          <a:p>
            <a:pPr lvl="0"/>
            <a:r>
              <a:rPr/>
              <a:t>10.000 Personen</a:t>
            </a:r>
          </a:p>
          <a:p>
            <a:pPr lvl="0"/>
            <a:r>
              <a:rPr/>
              <a:t>Winziger, praktisch irrelevanter Unterschied</a:t>
            </a:r>
          </a:p>
          <a:p>
            <a:pPr lvl="0"/>
            <a:r>
              <a:rPr/>
              <a:t>Trotzdem p &lt; 0.001</a:t>
            </a:r>
          </a:p>
          <a:p>
            <a:pPr lvl="0"/>
            <a:r>
              <a:rPr b="1"/>
              <a:t>Ohne Effektstärke:</a:t>
            </a:r>
            <a:r>
              <a:rPr/>
              <a:t> Fehlinterpretation!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Effektstärken: Die Lösung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Cramér’s V</a:t>
                </a:r>
                <a:r>
                  <a:rPr/>
                  <a:t> - Die wichtigste Effektstärke für Chi-Quadrat-Tests</a:t>
                </a:r>
              </a:p>
              <a:p>
                <a:pPr lvl="0" indent="0" marL="0">
                  <a:buNone/>
                </a:pPr>
                <a:r>
                  <a:rPr b="1"/>
                  <a:t>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V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sSup>
                                <m:e>
                                  <m:r>
                                    <m:t>χ</m:t>
                                  </m:r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×</m:t>
                              </m:r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m:t>min</m:t>
                                  </m:r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r>
                                        <m:t>r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,</m:t>
                                      </m:r>
                                      <m:r>
                                        <m:t>c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Wo:</a:t>
                </a:r>
              </a:p>
              <a:p>
                <a:pPr lvl="0"/>
                <a:r>
                  <a:rPr/>
                  <a:t>n = Gesamtstichprobengröße</a:t>
                </a:r>
              </a:p>
              <a:p>
                <a:pPr lvl="0"/>
                <a:r>
                  <a:rPr/>
                  <a:t>r = Anzahl Zeilen</a:t>
                </a:r>
              </a:p>
              <a:p>
                <a:pPr lvl="0"/>
                <a:r>
                  <a:rPr/>
                  <a:t>c = Anzahl Spalten</a:t>
                </a:r>
              </a:p>
            </p:txBody>
          </p:sp>
        </mc:Choice>
      </mc:AlternateContent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Cramér’s V interpretieren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Interpretationsrichtlinien:</a:t>
            </a:r>
            <a:r>
              <a:rPr/>
              <a:t> - </a:t>
            </a:r>
            <a:r>
              <a:rPr b="1"/>
              <a:t>0.00 - 0.10</a:t>
            </a:r>
            <a:r>
              <a:rPr/>
              <a:t>: Vernachlässigbarer Effekt - </a:t>
            </a:r>
            <a:r>
              <a:rPr b="1"/>
              <a:t>0.10 - 0.30</a:t>
            </a:r>
            <a:r>
              <a:rPr/>
              <a:t>: Kleiner Effekt</a:t>
            </a:r>
            <a:br/>
            <a:r>
              <a:rPr/>
              <a:t>- </a:t>
            </a:r>
            <a:r>
              <a:rPr b="1"/>
              <a:t>0.30 - 0.50</a:t>
            </a:r>
            <a:r>
              <a:rPr/>
              <a:t>: Mittlerer Effekt - </a:t>
            </a:r>
            <a:r>
              <a:rPr b="1"/>
              <a:t>0.50+</a:t>
            </a:r>
            <a:r>
              <a:rPr/>
              <a:t>: Großer Effekt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Wichtig:</a:t>
            </a:r>
            <a:r>
              <a:rPr/>
              <a:t> - Unabhängig von Stichprobengröße - Vergleichbar zwischen Studien - Standardisiert zwischen 0 und 1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Effektstärken für 2×2-Tabellen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Phi-Koeffizient (φ)</a:t>
            </a:r>
          </a:p>
          <a:p>
            <a:pPr lvl="0" indent="0" marL="0">
              <a:buNone/>
            </a:pPr>
            <a:r>
              <a:rPr b="1"/>
              <a:t>Nur für 2×2-Tabellen:</a:t>
            </a:r>
            <a:r>
              <a:rPr/>
              <a:t> φ = √(χ² / 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Odds Ratio (OR)</a:t>
            </a:r>
          </a:p>
          <a:p>
            <a:pPr lvl="0" indent="0" marL="0">
              <a:buNone/>
            </a:pPr>
            <a:r>
              <a:rPr b="1"/>
              <a:t>Interpretation:</a:t>
            </a:r>
            <a:r>
              <a:rPr/>
              <a:t> Um wie viel mal wahrscheinlicher ist ein Ereignis in Gruppe A vs. B?</a:t>
            </a:r>
          </a:p>
        </p:txBody>
      </p:sp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APA-konformes Berichten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Vollständiger Bericht:</a:t>
            </a:r>
          </a:p>
          <a:p>
            <a:pPr lvl="0" indent="0" marL="0">
              <a:buNone/>
            </a:pPr>
            <a:r>
              <a:rPr i="1"/>
              <a:t>“Ein Chi-Quadrat-Unabhängigkeitstest zeigte einen signifikanten Zusammenhang zwischen Geschlecht und Studienfachwahl, χ²(2) = 8.24, p = .016, Cramér’s V = .23. Die Residuenanalyse ergab, dass Männer in den Sozialwissenschaften überrepräsentiert waren (sr = 2.68), während Frauen in MINT-Fächern häufiger vertreten waren als erwartet (sr = 1.58).”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❌ Falsche Annahmen:</a:t>
            </a:r>
          </a:p>
          <a:p>
            <a:pPr lvl="0"/>
            <a:r>
              <a:rPr/>
              <a:t>Kontinuierliche Daten kategorisieren nur für Chi-Quadrat-Test</a:t>
            </a:r>
          </a:p>
          <a:p>
            <a:pPr lvl="0"/>
            <a:r>
              <a:rPr/>
              <a:t>“Großes χ² bedeutet automatisch wichtigen Effekt”</a:t>
            </a:r>
          </a:p>
          <a:p>
            <a:pPr lvl="0"/>
            <a:r>
              <a:rPr/>
              <a:t>“Signifikanz = praktische Bedeutsamkeit”</a:t>
            </a:r>
          </a:p>
          <a:p>
            <a:pPr lvl="0"/>
            <a:r>
              <a:rPr/>
              <a:t>Erwartete Häufigkeiten &lt; 5 ignorieren</a:t>
            </a:r>
          </a:p>
        </p:txBody>
      </p:sp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✅ Richtige Interpretation:</a:t>
            </a:r>
          </a:p>
          <a:p>
            <a:pPr lvl="0"/>
            <a:r>
              <a:rPr b="1"/>
              <a:t>Signifikanz UND Effektstärke</a:t>
            </a:r>
            <a:r>
              <a:rPr/>
              <a:t> zusammen betrachten</a:t>
            </a:r>
          </a:p>
          <a:p>
            <a:pPr lvl="0"/>
            <a:r>
              <a:rPr/>
              <a:t>Angemessene Teststärke durch ausreichende Stichproben</a:t>
            </a:r>
          </a:p>
          <a:p>
            <a:pPr lvl="0"/>
            <a:r>
              <a:rPr/>
              <a:t>Voraussetzungen prüfen</a:t>
            </a:r>
          </a:p>
          <a:p>
            <a:pPr lvl="0"/>
            <a:r>
              <a:rPr b="1"/>
              <a:t>Residuen für detaillierte Analyse nutzen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 immer ist es ein Chi Square-Test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“The trial enrolled 30,420 volunteers who were randomly assigned in a 1:1 ratio to receive either vaccine or placebo (15,210 participants in each group). More than 96% of participants received both injections […]. Symptomatic Covid-19 illness was confirmed in 185 participants in the placebo group (56.5 per 1000 person-years; 95% confidence interval [CI], 48.7 to 65.3) and in 11 participants in the mRNA-1273 group (3.3 per 1000 person-years; 95% CI, 1.7 to 6.0); vaccine efficacy was 94.1% (95% CI, 89.3 to 96.8%; P&lt;0.001).”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2025-06-05T21:35:54Z</dcterms:created>
  <dcterms:modified xsi:type="dcterms:W3CDTF">2025-06-05T21:35:54Z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